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104" y="11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85630" y="3893596"/>
            <a:ext cx="6505574" cy="52673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16000" y="1016000"/>
            <a:ext cx="16256000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99921" y="3085254"/>
            <a:ext cx="8187944" cy="720172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30537" y="3529495"/>
            <a:ext cx="12226925" cy="20116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88179" y="3041643"/>
            <a:ext cx="15911641" cy="3559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58482" y="293916"/>
            <a:ext cx="7429506" cy="809789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4321668" y="9258300"/>
            <a:ext cx="7722870" cy="1028700"/>
          </a:xfrm>
          <a:custGeom>
            <a:avLst/>
            <a:gdLst/>
            <a:ahLst/>
            <a:cxnLst/>
            <a:rect l="l" t="t" r="r" b="b"/>
            <a:pathLst>
              <a:path w="7722870" h="1028700">
                <a:moveTo>
                  <a:pt x="7722708" y="1028699"/>
                </a:moveTo>
                <a:lnTo>
                  <a:pt x="7670103" y="1028699"/>
                </a:lnTo>
                <a:lnTo>
                  <a:pt x="6693935" y="26291"/>
                </a:lnTo>
                <a:lnTo>
                  <a:pt x="6720932" y="0"/>
                </a:lnTo>
                <a:lnTo>
                  <a:pt x="7722708" y="1028699"/>
                </a:lnTo>
                <a:close/>
              </a:path>
              <a:path w="7722870" h="1028700">
                <a:moveTo>
                  <a:pt x="7416968" y="1028699"/>
                </a:moveTo>
                <a:lnTo>
                  <a:pt x="7366307" y="1028699"/>
                </a:lnTo>
                <a:lnTo>
                  <a:pt x="6389665" y="25805"/>
                </a:lnTo>
                <a:lnTo>
                  <a:pt x="6415667" y="482"/>
                </a:lnTo>
                <a:lnTo>
                  <a:pt x="7416968" y="1028699"/>
                </a:lnTo>
                <a:close/>
              </a:path>
              <a:path w="7722870" h="1028700">
                <a:moveTo>
                  <a:pt x="7111229" y="1028699"/>
                </a:moveTo>
                <a:lnTo>
                  <a:pt x="7062509" y="1028699"/>
                </a:lnTo>
                <a:lnTo>
                  <a:pt x="6085395" y="25320"/>
                </a:lnTo>
                <a:lnTo>
                  <a:pt x="6110400" y="968"/>
                </a:lnTo>
                <a:lnTo>
                  <a:pt x="7111229" y="1028699"/>
                </a:lnTo>
                <a:close/>
              </a:path>
              <a:path w="7722870" h="1028700">
                <a:moveTo>
                  <a:pt x="6805489" y="1028699"/>
                </a:moveTo>
                <a:lnTo>
                  <a:pt x="6758712" y="1028699"/>
                </a:lnTo>
                <a:lnTo>
                  <a:pt x="5781126" y="24834"/>
                </a:lnTo>
                <a:lnTo>
                  <a:pt x="5805133" y="1453"/>
                </a:lnTo>
                <a:lnTo>
                  <a:pt x="6805489" y="1028699"/>
                </a:lnTo>
                <a:close/>
              </a:path>
              <a:path w="7722870" h="1028700">
                <a:moveTo>
                  <a:pt x="6499749" y="1028699"/>
                </a:moveTo>
                <a:lnTo>
                  <a:pt x="6454915" y="1028699"/>
                </a:lnTo>
                <a:lnTo>
                  <a:pt x="5476856" y="24348"/>
                </a:lnTo>
                <a:lnTo>
                  <a:pt x="5499866" y="1939"/>
                </a:lnTo>
                <a:lnTo>
                  <a:pt x="6499749" y="1028699"/>
                </a:lnTo>
                <a:close/>
              </a:path>
              <a:path w="7722870" h="1028700">
                <a:moveTo>
                  <a:pt x="6194009" y="1028699"/>
                </a:moveTo>
                <a:lnTo>
                  <a:pt x="6151119" y="1028699"/>
                </a:lnTo>
                <a:lnTo>
                  <a:pt x="5172586" y="23863"/>
                </a:lnTo>
                <a:lnTo>
                  <a:pt x="5194599" y="2425"/>
                </a:lnTo>
                <a:lnTo>
                  <a:pt x="6194009" y="1028699"/>
                </a:lnTo>
                <a:close/>
              </a:path>
              <a:path w="7722870" h="1028700">
                <a:moveTo>
                  <a:pt x="5888270" y="1028699"/>
                </a:moveTo>
                <a:lnTo>
                  <a:pt x="5847321" y="1028699"/>
                </a:lnTo>
                <a:lnTo>
                  <a:pt x="4868316" y="23377"/>
                </a:lnTo>
                <a:lnTo>
                  <a:pt x="4889332" y="2910"/>
                </a:lnTo>
                <a:lnTo>
                  <a:pt x="5888270" y="1028699"/>
                </a:lnTo>
                <a:close/>
              </a:path>
              <a:path w="7722870" h="1028700">
                <a:moveTo>
                  <a:pt x="5582530" y="1028699"/>
                </a:moveTo>
                <a:lnTo>
                  <a:pt x="5543524" y="1028699"/>
                </a:lnTo>
                <a:lnTo>
                  <a:pt x="4564046" y="22892"/>
                </a:lnTo>
                <a:lnTo>
                  <a:pt x="4584065" y="3396"/>
                </a:lnTo>
                <a:lnTo>
                  <a:pt x="5582530" y="1028699"/>
                </a:lnTo>
                <a:close/>
              </a:path>
              <a:path w="7722870" h="1028700">
                <a:moveTo>
                  <a:pt x="5276790" y="1028699"/>
                </a:moveTo>
                <a:lnTo>
                  <a:pt x="5239727" y="1028699"/>
                </a:lnTo>
                <a:lnTo>
                  <a:pt x="4259776" y="22406"/>
                </a:lnTo>
                <a:lnTo>
                  <a:pt x="4278798" y="3881"/>
                </a:lnTo>
                <a:lnTo>
                  <a:pt x="5276790" y="1028699"/>
                </a:lnTo>
                <a:close/>
              </a:path>
              <a:path w="7722870" h="1028700">
                <a:moveTo>
                  <a:pt x="4971050" y="1028699"/>
                </a:moveTo>
                <a:lnTo>
                  <a:pt x="4935930" y="1028699"/>
                </a:lnTo>
                <a:lnTo>
                  <a:pt x="3955507" y="21921"/>
                </a:lnTo>
                <a:lnTo>
                  <a:pt x="3973531" y="4367"/>
                </a:lnTo>
                <a:lnTo>
                  <a:pt x="4971050" y="1028699"/>
                </a:lnTo>
                <a:close/>
              </a:path>
              <a:path w="7722870" h="1028700">
                <a:moveTo>
                  <a:pt x="4665310" y="1028699"/>
                </a:moveTo>
                <a:lnTo>
                  <a:pt x="4632133" y="1028699"/>
                </a:lnTo>
                <a:lnTo>
                  <a:pt x="3651237" y="21435"/>
                </a:lnTo>
                <a:lnTo>
                  <a:pt x="3668265" y="4853"/>
                </a:lnTo>
                <a:lnTo>
                  <a:pt x="4665310" y="1028699"/>
                </a:lnTo>
                <a:close/>
              </a:path>
              <a:path w="7722870" h="1028700">
                <a:moveTo>
                  <a:pt x="4359570" y="1028699"/>
                </a:moveTo>
                <a:lnTo>
                  <a:pt x="4328336" y="1028699"/>
                </a:lnTo>
                <a:lnTo>
                  <a:pt x="3346967" y="20950"/>
                </a:lnTo>
                <a:lnTo>
                  <a:pt x="3362997" y="5338"/>
                </a:lnTo>
                <a:lnTo>
                  <a:pt x="4359570" y="1028699"/>
                </a:lnTo>
                <a:close/>
              </a:path>
              <a:path w="7722870" h="1028700">
                <a:moveTo>
                  <a:pt x="4053830" y="1028699"/>
                </a:moveTo>
                <a:lnTo>
                  <a:pt x="4024539" y="1028699"/>
                </a:lnTo>
                <a:lnTo>
                  <a:pt x="3042697" y="20464"/>
                </a:lnTo>
                <a:lnTo>
                  <a:pt x="3057730" y="5824"/>
                </a:lnTo>
                <a:lnTo>
                  <a:pt x="4053830" y="1028699"/>
                </a:lnTo>
                <a:close/>
              </a:path>
              <a:path w="7722870" h="1028700">
                <a:moveTo>
                  <a:pt x="3748091" y="1028699"/>
                </a:moveTo>
                <a:lnTo>
                  <a:pt x="3720742" y="1028699"/>
                </a:lnTo>
                <a:lnTo>
                  <a:pt x="2738428" y="19979"/>
                </a:lnTo>
                <a:lnTo>
                  <a:pt x="2752463" y="6309"/>
                </a:lnTo>
                <a:lnTo>
                  <a:pt x="3748091" y="1028699"/>
                </a:lnTo>
                <a:close/>
              </a:path>
              <a:path w="7722870" h="1028700">
                <a:moveTo>
                  <a:pt x="3442351" y="1028699"/>
                </a:moveTo>
                <a:lnTo>
                  <a:pt x="3416945" y="1028699"/>
                </a:lnTo>
                <a:lnTo>
                  <a:pt x="2434158" y="19493"/>
                </a:lnTo>
                <a:lnTo>
                  <a:pt x="2447196" y="6795"/>
                </a:lnTo>
                <a:lnTo>
                  <a:pt x="3442351" y="1028699"/>
                </a:lnTo>
                <a:close/>
              </a:path>
              <a:path w="7722870" h="1028700">
                <a:moveTo>
                  <a:pt x="3136611" y="1028699"/>
                </a:moveTo>
                <a:lnTo>
                  <a:pt x="3113148" y="1028699"/>
                </a:lnTo>
                <a:lnTo>
                  <a:pt x="2129888" y="19007"/>
                </a:lnTo>
                <a:lnTo>
                  <a:pt x="2141930" y="7280"/>
                </a:lnTo>
                <a:lnTo>
                  <a:pt x="3136611" y="1028699"/>
                </a:lnTo>
                <a:close/>
              </a:path>
              <a:path w="7722870" h="1028700">
                <a:moveTo>
                  <a:pt x="2830871" y="1028699"/>
                </a:moveTo>
                <a:lnTo>
                  <a:pt x="2809351" y="1028699"/>
                </a:lnTo>
                <a:lnTo>
                  <a:pt x="1825619" y="18521"/>
                </a:lnTo>
                <a:lnTo>
                  <a:pt x="1836662" y="7766"/>
                </a:lnTo>
                <a:lnTo>
                  <a:pt x="2830871" y="1028699"/>
                </a:lnTo>
                <a:close/>
              </a:path>
              <a:path w="7722870" h="1028700">
                <a:moveTo>
                  <a:pt x="2525132" y="1028699"/>
                </a:moveTo>
                <a:lnTo>
                  <a:pt x="2505553" y="1028699"/>
                </a:lnTo>
                <a:lnTo>
                  <a:pt x="1521348" y="18036"/>
                </a:lnTo>
                <a:lnTo>
                  <a:pt x="1531396" y="8251"/>
                </a:lnTo>
                <a:lnTo>
                  <a:pt x="2525132" y="1028699"/>
                </a:lnTo>
                <a:close/>
              </a:path>
              <a:path w="7722870" h="1028700">
                <a:moveTo>
                  <a:pt x="2219392" y="1028699"/>
                </a:moveTo>
                <a:lnTo>
                  <a:pt x="2201756" y="1028699"/>
                </a:lnTo>
                <a:lnTo>
                  <a:pt x="1217078" y="17550"/>
                </a:lnTo>
                <a:lnTo>
                  <a:pt x="1226129" y="8737"/>
                </a:lnTo>
                <a:lnTo>
                  <a:pt x="2219392" y="1028699"/>
                </a:lnTo>
                <a:close/>
              </a:path>
              <a:path w="7722870" h="1028700">
                <a:moveTo>
                  <a:pt x="1913652" y="1028699"/>
                </a:moveTo>
                <a:lnTo>
                  <a:pt x="1897959" y="1028699"/>
                </a:lnTo>
                <a:lnTo>
                  <a:pt x="912809" y="17065"/>
                </a:lnTo>
                <a:lnTo>
                  <a:pt x="920862" y="9222"/>
                </a:lnTo>
                <a:lnTo>
                  <a:pt x="1913652" y="1028699"/>
                </a:lnTo>
                <a:close/>
              </a:path>
              <a:path w="7722870" h="1028700">
                <a:moveTo>
                  <a:pt x="1607912" y="1028699"/>
                </a:moveTo>
                <a:lnTo>
                  <a:pt x="1594162" y="1028699"/>
                </a:lnTo>
                <a:lnTo>
                  <a:pt x="608539" y="16579"/>
                </a:lnTo>
                <a:lnTo>
                  <a:pt x="615595" y="9708"/>
                </a:lnTo>
                <a:lnTo>
                  <a:pt x="1607912" y="1028699"/>
                </a:lnTo>
                <a:close/>
              </a:path>
              <a:path w="7722870" h="1028700">
                <a:moveTo>
                  <a:pt x="1302172" y="1028699"/>
                </a:moveTo>
                <a:lnTo>
                  <a:pt x="1290365" y="1028699"/>
                </a:lnTo>
                <a:lnTo>
                  <a:pt x="304269" y="16094"/>
                </a:lnTo>
                <a:lnTo>
                  <a:pt x="310328" y="10194"/>
                </a:lnTo>
                <a:lnTo>
                  <a:pt x="1302172" y="1028699"/>
                </a:lnTo>
                <a:close/>
              </a:path>
              <a:path w="7722870" h="1028700">
                <a:moveTo>
                  <a:pt x="996432" y="1028699"/>
                </a:moveTo>
                <a:lnTo>
                  <a:pt x="986568" y="1028699"/>
                </a:lnTo>
                <a:lnTo>
                  <a:pt x="0" y="15608"/>
                </a:lnTo>
                <a:lnTo>
                  <a:pt x="5061" y="10679"/>
                </a:lnTo>
                <a:lnTo>
                  <a:pt x="996432" y="1028699"/>
                </a:lnTo>
                <a:close/>
              </a:path>
            </a:pathLst>
          </a:custGeom>
          <a:solidFill>
            <a:srgbClr val="5CE1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16000" y="3129386"/>
            <a:ext cx="9669145" cy="3347720"/>
          </a:xfrm>
          <a:prstGeom prst="rect">
            <a:avLst/>
          </a:prstGeom>
        </p:spPr>
        <p:txBody>
          <a:bodyPr vert="horz" wrap="square" lIns="0" tIns="353695" rIns="0" bIns="0" rtlCol="0">
            <a:spAutoFit/>
          </a:bodyPr>
          <a:lstStyle/>
          <a:p>
            <a:pPr marL="12700" marR="5080">
              <a:lnSpc>
                <a:spcPts val="11700"/>
              </a:lnSpc>
              <a:spcBef>
                <a:spcPts val="2785"/>
              </a:spcBef>
            </a:pPr>
            <a:r>
              <a:rPr sz="12050" spc="175" dirty="0"/>
              <a:t>CLOUD </a:t>
            </a:r>
            <a:r>
              <a:rPr sz="12050" spc="180" dirty="0"/>
              <a:t> </a:t>
            </a:r>
            <a:r>
              <a:rPr sz="12050" spc="285" dirty="0">
                <a:solidFill>
                  <a:srgbClr val="2AB4D4"/>
                </a:solidFill>
              </a:rPr>
              <a:t>C</a:t>
            </a:r>
            <a:r>
              <a:rPr sz="12050" spc="409" dirty="0">
                <a:solidFill>
                  <a:srgbClr val="2AB4D4"/>
                </a:solidFill>
              </a:rPr>
              <a:t>O</a:t>
            </a:r>
            <a:r>
              <a:rPr sz="12050" spc="195" dirty="0">
                <a:solidFill>
                  <a:srgbClr val="2AB4D4"/>
                </a:solidFill>
              </a:rPr>
              <a:t>M</a:t>
            </a:r>
            <a:r>
              <a:rPr sz="12050" spc="265" dirty="0">
                <a:solidFill>
                  <a:srgbClr val="2AB4D4"/>
                </a:solidFill>
              </a:rPr>
              <a:t>P</a:t>
            </a:r>
            <a:r>
              <a:rPr sz="12050" spc="220" dirty="0">
                <a:solidFill>
                  <a:srgbClr val="2AB4D4"/>
                </a:solidFill>
              </a:rPr>
              <a:t>U</a:t>
            </a:r>
            <a:r>
              <a:rPr sz="12050" spc="-25" dirty="0">
                <a:solidFill>
                  <a:srgbClr val="2AB4D4"/>
                </a:solidFill>
              </a:rPr>
              <a:t>T</a:t>
            </a:r>
            <a:r>
              <a:rPr sz="12050" spc="-2000" dirty="0">
                <a:solidFill>
                  <a:srgbClr val="2AB4D4"/>
                </a:solidFill>
              </a:rPr>
              <a:t>I</a:t>
            </a:r>
            <a:r>
              <a:rPr sz="12050" spc="175" dirty="0">
                <a:solidFill>
                  <a:srgbClr val="2AB4D4"/>
                </a:solidFill>
              </a:rPr>
              <a:t>N</a:t>
            </a:r>
            <a:r>
              <a:rPr sz="12050" spc="-30" dirty="0">
                <a:solidFill>
                  <a:srgbClr val="2AB4D4"/>
                </a:solidFill>
              </a:rPr>
              <a:t>G</a:t>
            </a:r>
            <a:endParaRPr sz="1205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81918" y="217481"/>
            <a:ext cx="13272135" cy="9112250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75"/>
              </a:spcBef>
            </a:pP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5" dirty="0">
                <a:solidFill>
                  <a:srgbClr val="2E2E2E"/>
                </a:solidFill>
                <a:latin typeface="Tahoma"/>
                <a:cs typeface="Tahoma"/>
              </a:rPr>
              <a:t>EBS</a:t>
            </a:r>
            <a:r>
              <a:rPr sz="2500" spc="-1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volumes:</a:t>
            </a:r>
            <a:endParaRPr sz="2500">
              <a:latin typeface="Tahoma"/>
              <a:cs typeface="Tahoma"/>
            </a:endParaRPr>
          </a:p>
          <a:p>
            <a:pPr marL="12700" marR="41275" algn="just">
              <a:lnSpc>
                <a:spcPct val="132500"/>
              </a:lnSpc>
            </a:pP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Persistent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storage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volumes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data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using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Elastic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5" dirty="0">
                <a:solidFill>
                  <a:srgbClr val="2E2E2E"/>
                </a:solidFill>
                <a:latin typeface="Tahoma"/>
                <a:cs typeface="Tahoma"/>
              </a:rPr>
              <a:t>Block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Store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(Amazon </a:t>
            </a:r>
            <a:r>
              <a:rPr sz="2500" spc="-7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70" dirty="0">
                <a:solidFill>
                  <a:srgbClr val="2E2E2E"/>
                </a:solidFill>
                <a:latin typeface="Tahoma"/>
                <a:cs typeface="Tahoma"/>
              </a:rPr>
              <a:t>EBS).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250">
              <a:latin typeface="Tahoma"/>
              <a:cs typeface="Tahoma"/>
            </a:endParaRPr>
          </a:p>
          <a:p>
            <a:pPr marL="12700" marR="457200">
              <a:lnSpc>
                <a:spcPct val="132500"/>
              </a:lnSpc>
            </a:pP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Regions,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Availability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Zones,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Local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Zones,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75" dirty="0">
                <a:solidFill>
                  <a:srgbClr val="2E2E2E"/>
                </a:solidFill>
                <a:latin typeface="Tahoma"/>
                <a:cs typeface="Tahoma"/>
              </a:rPr>
              <a:t>AWS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Outposts,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Wavelength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5" dirty="0">
                <a:solidFill>
                  <a:srgbClr val="2E2E2E"/>
                </a:solidFill>
                <a:latin typeface="Tahoma"/>
                <a:cs typeface="Tahoma"/>
              </a:rPr>
              <a:t>Zones: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Multiple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physical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locations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resources,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such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as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instances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5" dirty="0">
                <a:solidFill>
                  <a:srgbClr val="2E2E2E"/>
                </a:solidFill>
                <a:latin typeface="Tahoma"/>
                <a:cs typeface="Tahoma"/>
              </a:rPr>
              <a:t>EBS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volumes.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100">
              <a:latin typeface="Tahoma"/>
              <a:cs typeface="Tahoma"/>
            </a:endParaRPr>
          </a:p>
          <a:p>
            <a:pPr marL="12700" algn="just">
              <a:lnSpc>
                <a:spcPct val="100000"/>
              </a:lnSpc>
            </a:pP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Security</a:t>
            </a:r>
            <a:r>
              <a:rPr sz="2500" spc="-1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5" dirty="0">
                <a:solidFill>
                  <a:srgbClr val="2E2E2E"/>
                </a:solidFill>
                <a:latin typeface="Tahoma"/>
                <a:cs typeface="Tahoma"/>
              </a:rPr>
              <a:t>groups:</a:t>
            </a:r>
            <a:endParaRPr sz="2500">
              <a:latin typeface="Tahoma"/>
              <a:cs typeface="Tahoma"/>
            </a:endParaRPr>
          </a:p>
          <a:p>
            <a:pPr marL="12700" marR="5080" algn="just">
              <a:lnSpc>
                <a:spcPct val="132500"/>
              </a:lnSpc>
            </a:pPr>
            <a:r>
              <a:rPr sz="2500" spc="345" dirty="0">
                <a:solidFill>
                  <a:srgbClr val="2E2E2E"/>
                </a:solidFill>
                <a:latin typeface="Tahoma"/>
                <a:cs typeface="Tahoma"/>
              </a:rPr>
              <a:t>A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virtual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firewall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allows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specify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protocols,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ports,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source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60" dirty="0">
                <a:solidFill>
                  <a:srgbClr val="2E2E2E"/>
                </a:solidFill>
                <a:latin typeface="Tahoma"/>
                <a:cs typeface="Tahoma"/>
              </a:rPr>
              <a:t>IP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ranges </a:t>
            </a:r>
            <a:r>
              <a:rPr sz="2500" spc="-7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can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reach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instances,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destination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60" dirty="0">
                <a:solidFill>
                  <a:srgbClr val="2E2E2E"/>
                </a:solidFill>
                <a:latin typeface="Tahoma"/>
                <a:cs typeface="Tahoma"/>
              </a:rPr>
              <a:t>IP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ranges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0" dirty="0">
                <a:solidFill>
                  <a:srgbClr val="2E2E2E"/>
                </a:solidFill>
                <a:latin typeface="Tahoma"/>
                <a:cs typeface="Tahoma"/>
              </a:rPr>
              <a:t>which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instances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can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connect.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500" spc="5" dirty="0">
                <a:solidFill>
                  <a:srgbClr val="2E2E2E"/>
                </a:solidFill>
                <a:latin typeface="Tahoma"/>
                <a:cs typeface="Tahoma"/>
              </a:rPr>
              <a:t>Tags:</a:t>
            </a:r>
            <a:endParaRPr sz="2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75"/>
              </a:spcBef>
            </a:pP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Metadata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can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create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assign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EC2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resources.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Virtual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private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clouds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5" dirty="0">
                <a:solidFill>
                  <a:srgbClr val="2E2E2E"/>
                </a:solidFill>
                <a:latin typeface="Tahoma"/>
                <a:cs typeface="Tahoma"/>
              </a:rPr>
              <a:t>(VPCs):</a:t>
            </a:r>
            <a:endParaRPr sz="2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75"/>
              </a:spcBef>
            </a:pP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Virtual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networks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can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create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are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logically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isolated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0" dirty="0">
                <a:solidFill>
                  <a:srgbClr val="2E2E2E"/>
                </a:solidFill>
                <a:latin typeface="Tahoma"/>
                <a:cs typeface="Tahoma"/>
              </a:rPr>
              <a:t>from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rest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of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75" dirty="0">
                <a:solidFill>
                  <a:srgbClr val="2E2E2E"/>
                </a:solidFill>
                <a:latin typeface="Tahoma"/>
                <a:cs typeface="Tahoma"/>
              </a:rPr>
              <a:t>AWS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0537" y="3529495"/>
            <a:ext cx="9794240" cy="20116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445" dirty="0"/>
              <a:t>T</a:t>
            </a:r>
            <a:r>
              <a:rPr spc="-140" dirty="0"/>
              <a:t>H</a:t>
            </a:r>
            <a:r>
              <a:rPr spc="685" dirty="0"/>
              <a:t>A</a:t>
            </a:r>
            <a:r>
              <a:rPr spc="-220" dirty="0"/>
              <a:t>N</a:t>
            </a:r>
            <a:r>
              <a:rPr spc="680" dirty="0"/>
              <a:t>K</a:t>
            </a:r>
            <a:r>
              <a:rPr spc="-1675" dirty="0"/>
              <a:t> </a:t>
            </a:r>
            <a:r>
              <a:rPr spc="-300" dirty="0"/>
              <a:t>Y</a:t>
            </a:r>
            <a:r>
              <a:rPr spc="30" dirty="0"/>
              <a:t>O</a:t>
            </a:r>
            <a:r>
              <a:rPr spc="270" dirty="0"/>
              <a:t>U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11704" y="1094080"/>
            <a:ext cx="8076271" cy="91928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1016000"/>
            <a:ext cx="1158938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b="1" spc="135" dirty="0">
                <a:solidFill>
                  <a:srgbClr val="004AAC"/>
                </a:solidFill>
                <a:latin typeface="Tahoma"/>
                <a:cs typeface="Tahoma"/>
              </a:rPr>
              <a:t>CLOUD</a:t>
            </a:r>
            <a:r>
              <a:rPr sz="9000" b="1" spc="-635" dirty="0">
                <a:solidFill>
                  <a:srgbClr val="004AAC"/>
                </a:solidFill>
                <a:latin typeface="Tahoma"/>
                <a:cs typeface="Tahoma"/>
              </a:rPr>
              <a:t> </a:t>
            </a:r>
            <a:r>
              <a:rPr sz="9000" b="1" spc="-35" dirty="0">
                <a:solidFill>
                  <a:srgbClr val="004AAC"/>
                </a:solidFill>
                <a:latin typeface="Tahoma"/>
                <a:cs typeface="Tahoma"/>
              </a:rPr>
              <a:t>COMPUTING</a:t>
            </a:r>
            <a:endParaRPr sz="90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72583" y="3994136"/>
            <a:ext cx="7356475" cy="17887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33000"/>
              </a:lnSpc>
              <a:spcBef>
                <a:spcPts val="95"/>
              </a:spcBef>
            </a:pPr>
            <a:r>
              <a:rPr sz="2900" spc="270" dirty="0">
                <a:solidFill>
                  <a:srgbClr val="2E2E2E"/>
                </a:solidFill>
                <a:latin typeface="Tahoma"/>
                <a:cs typeface="Tahoma"/>
              </a:rPr>
              <a:t>Cloud </a:t>
            </a:r>
            <a:r>
              <a:rPr sz="2900" spc="300" dirty="0">
                <a:solidFill>
                  <a:srgbClr val="2E2E2E"/>
                </a:solidFill>
                <a:latin typeface="Tahoma"/>
                <a:cs typeface="Tahoma"/>
              </a:rPr>
              <a:t>computing </a:t>
            </a:r>
            <a:r>
              <a:rPr sz="2900" spc="114" dirty="0">
                <a:solidFill>
                  <a:srgbClr val="2E2E2E"/>
                </a:solidFill>
                <a:latin typeface="Tahoma"/>
                <a:cs typeface="Tahoma"/>
              </a:rPr>
              <a:t>is </a:t>
            </a:r>
            <a:r>
              <a:rPr sz="2900" spc="235" dirty="0">
                <a:solidFill>
                  <a:srgbClr val="2E2E2E"/>
                </a:solidFill>
                <a:latin typeface="Tahoma"/>
                <a:cs typeface="Tahoma"/>
              </a:rPr>
              <a:t>the </a:t>
            </a:r>
            <a:r>
              <a:rPr sz="2900" spc="285" dirty="0">
                <a:solidFill>
                  <a:srgbClr val="2E2E2E"/>
                </a:solidFill>
                <a:latin typeface="Tahoma"/>
                <a:cs typeface="Tahoma"/>
              </a:rPr>
              <a:t>on-demand </a:t>
            </a:r>
            <a:r>
              <a:rPr sz="2900" spc="29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375" dirty="0">
                <a:solidFill>
                  <a:srgbClr val="2E2E2E"/>
                </a:solidFill>
                <a:latin typeface="Tahoma"/>
                <a:cs typeface="Tahoma"/>
              </a:rPr>
              <a:t>d</a:t>
            </a:r>
            <a:r>
              <a:rPr sz="2900" spc="175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900" spc="190" dirty="0">
                <a:solidFill>
                  <a:srgbClr val="2E2E2E"/>
                </a:solidFill>
                <a:latin typeface="Tahoma"/>
                <a:cs typeface="Tahoma"/>
              </a:rPr>
              <a:t>l</a:t>
            </a:r>
            <a:r>
              <a:rPr sz="2900" spc="160" dirty="0">
                <a:solidFill>
                  <a:srgbClr val="2E2E2E"/>
                </a:solidFill>
                <a:latin typeface="Tahoma"/>
                <a:cs typeface="Tahoma"/>
              </a:rPr>
              <a:t>i</a:t>
            </a:r>
            <a:r>
              <a:rPr sz="2900" spc="75" dirty="0">
                <a:solidFill>
                  <a:srgbClr val="2E2E2E"/>
                </a:solidFill>
                <a:latin typeface="Tahoma"/>
                <a:cs typeface="Tahoma"/>
              </a:rPr>
              <a:t>v</a:t>
            </a:r>
            <a:r>
              <a:rPr sz="2900" spc="175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900" spc="95" dirty="0">
                <a:solidFill>
                  <a:srgbClr val="2E2E2E"/>
                </a:solidFill>
                <a:latin typeface="Tahoma"/>
                <a:cs typeface="Tahoma"/>
              </a:rPr>
              <a:t>r</a:t>
            </a:r>
            <a:r>
              <a:rPr sz="2900" spc="100" dirty="0">
                <a:solidFill>
                  <a:srgbClr val="2E2E2E"/>
                </a:solidFill>
                <a:latin typeface="Tahoma"/>
                <a:cs typeface="Tahoma"/>
              </a:rPr>
              <a:t>y</a:t>
            </a:r>
            <a:r>
              <a:rPr sz="2900" spc="-16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235" dirty="0">
                <a:solidFill>
                  <a:srgbClr val="2E2E2E"/>
                </a:solidFill>
                <a:latin typeface="Tahoma"/>
                <a:cs typeface="Tahoma"/>
              </a:rPr>
              <a:t>o</a:t>
            </a:r>
            <a:r>
              <a:rPr sz="2900" spc="70" dirty="0">
                <a:solidFill>
                  <a:srgbClr val="2E2E2E"/>
                </a:solidFill>
                <a:latin typeface="Tahoma"/>
                <a:cs typeface="Tahoma"/>
              </a:rPr>
              <a:t>f</a:t>
            </a:r>
            <a:r>
              <a:rPr sz="2900" spc="-16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-210" dirty="0">
                <a:solidFill>
                  <a:srgbClr val="2E2E2E"/>
                </a:solidFill>
                <a:latin typeface="Tahoma"/>
                <a:cs typeface="Tahoma"/>
              </a:rPr>
              <a:t>I</a:t>
            </a:r>
            <a:r>
              <a:rPr sz="2900" spc="-10" dirty="0">
                <a:solidFill>
                  <a:srgbClr val="2E2E2E"/>
                </a:solidFill>
                <a:latin typeface="Tahoma"/>
                <a:cs typeface="Tahoma"/>
              </a:rPr>
              <a:t>T</a:t>
            </a:r>
            <a:r>
              <a:rPr sz="2900" spc="-16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95" dirty="0">
                <a:solidFill>
                  <a:srgbClr val="2E2E2E"/>
                </a:solidFill>
                <a:latin typeface="Tahoma"/>
                <a:cs typeface="Tahoma"/>
              </a:rPr>
              <a:t>r</a:t>
            </a:r>
            <a:r>
              <a:rPr sz="2900" spc="175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900" spc="65" dirty="0">
                <a:solidFill>
                  <a:srgbClr val="2E2E2E"/>
                </a:solidFill>
                <a:latin typeface="Tahoma"/>
                <a:cs typeface="Tahoma"/>
              </a:rPr>
              <a:t>s</a:t>
            </a:r>
            <a:r>
              <a:rPr sz="2900" spc="235" dirty="0">
                <a:solidFill>
                  <a:srgbClr val="2E2E2E"/>
                </a:solidFill>
                <a:latin typeface="Tahoma"/>
                <a:cs typeface="Tahoma"/>
              </a:rPr>
              <a:t>o</a:t>
            </a:r>
            <a:r>
              <a:rPr sz="2900" spc="275" dirty="0">
                <a:solidFill>
                  <a:srgbClr val="2E2E2E"/>
                </a:solidFill>
                <a:latin typeface="Tahoma"/>
                <a:cs typeface="Tahoma"/>
              </a:rPr>
              <a:t>u</a:t>
            </a:r>
            <a:r>
              <a:rPr sz="2900" spc="95" dirty="0">
                <a:solidFill>
                  <a:srgbClr val="2E2E2E"/>
                </a:solidFill>
                <a:latin typeface="Tahoma"/>
                <a:cs typeface="Tahoma"/>
              </a:rPr>
              <a:t>r</a:t>
            </a:r>
            <a:r>
              <a:rPr sz="2900" spc="295" dirty="0">
                <a:solidFill>
                  <a:srgbClr val="2E2E2E"/>
                </a:solidFill>
                <a:latin typeface="Tahoma"/>
                <a:cs typeface="Tahoma"/>
              </a:rPr>
              <a:t>c</a:t>
            </a:r>
            <a:r>
              <a:rPr sz="2900" spc="175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900" spc="70" dirty="0">
                <a:solidFill>
                  <a:srgbClr val="2E2E2E"/>
                </a:solidFill>
                <a:latin typeface="Tahoma"/>
                <a:cs typeface="Tahoma"/>
              </a:rPr>
              <a:t>s</a:t>
            </a:r>
            <a:r>
              <a:rPr sz="2900" spc="-16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235" dirty="0">
                <a:solidFill>
                  <a:srgbClr val="2E2E2E"/>
                </a:solidFill>
                <a:latin typeface="Tahoma"/>
                <a:cs typeface="Tahoma"/>
              </a:rPr>
              <a:t>o</a:t>
            </a:r>
            <a:r>
              <a:rPr sz="2900" spc="75" dirty="0">
                <a:solidFill>
                  <a:srgbClr val="2E2E2E"/>
                </a:solidFill>
                <a:latin typeface="Tahoma"/>
                <a:cs typeface="Tahoma"/>
              </a:rPr>
              <a:t>v</a:t>
            </a:r>
            <a:r>
              <a:rPr sz="2900" spc="175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900" spc="100" dirty="0">
                <a:solidFill>
                  <a:srgbClr val="2E2E2E"/>
                </a:solidFill>
                <a:latin typeface="Tahoma"/>
                <a:cs typeface="Tahoma"/>
              </a:rPr>
              <a:t>r</a:t>
            </a:r>
            <a:r>
              <a:rPr sz="2900" spc="-16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204" dirty="0">
                <a:solidFill>
                  <a:srgbClr val="2E2E2E"/>
                </a:solidFill>
                <a:latin typeface="Tahoma"/>
                <a:cs typeface="Tahoma"/>
              </a:rPr>
              <a:t>t</a:t>
            </a:r>
            <a:r>
              <a:rPr sz="2900" spc="320" dirty="0">
                <a:solidFill>
                  <a:srgbClr val="2E2E2E"/>
                </a:solidFill>
                <a:latin typeface="Tahoma"/>
                <a:cs typeface="Tahoma"/>
              </a:rPr>
              <a:t>h</a:t>
            </a:r>
            <a:r>
              <a:rPr sz="2900" spc="180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900" spc="-16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-210" dirty="0">
                <a:solidFill>
                  <a:srgbClr val="2E2E2E"/>
                </a:solidFill>
                <a:latin typeface="Tahoma"/>
                <a:cs typeface="Tahoma"/>
              </a:rPr>
              <a:t>I</a:t>
            </a:r>
            <a:r>
              <a:rPr sz="2900" spc="305" dirty="0">
                <a:solidFill>
                  <a:srgbClr val="2E2E2E"/>
                </a:solidFill>
                <a:latin typeface="Tahoma"/>
                <a:cs typeface="Tahoma"/>
              </a:rPr>
              <a:t>n</a:t>
            </a:r>
            <a:r>
              <a:rPr sz="2900" spc="204" dirty="0">
                <a:solidFill>
                  <a:srgbClr val="2E2E2E"/>
                </a:solidFill>
                <a:latin typeface="Tahoma"/>
                <a:cs typeface="Tahoma"/>
              </a:rPr>
              <a:t>t</a:t>
            </a:r>
            <a:r>
              <a:rPr sz="2900" spc="175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900" spc="95" dirty="0">
                <a:solidFill>
                  <a:srgbClr val="2E2E2E"/>
                </a:solidFill>
                <a:latin typeface="Tahoma"/>
                <a:cs typeface="Tahoma"/>
              </a:rPr>
              <a:t>r</a:t>
            </a:r>
            <a:r>
              <a:rPr sz="2900" spc="305" dirty="0">
                <a:solidFill>
                  <a:srgbClr val="2E2E2E"/>
                </a:solidFill>
                <a:latin typeface="Tahoma"/>
                <a:cs typeface="Tahoma"/>
              </a:rPr>
              <a:t>n</a:t>
            </a:r>
            <a:r>
              <a:rPr sz="2900" spc="175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900" spc="200" dirty="0">
                <a:solidFill>
                  <a:srgbClr val="2E2E2E"/>
                </a:solidFill>
                <a:latin typeface="Tahoma"/>
                <a:cs typeface="Tahoma"/>
              </a:rPr>
              <a:t>t  </a:t>
            </a:r>
            <a:r>
              <a:rPr sz="2900" spc="285" dirty="0">
                <a:solidFill>
                  <a:srgbClr val="2E2E2E"/>
                </a:solidFill>
                <a:latin typeface="Tahoma"/>
                <a:cs typeface="Tahoma"/>
              </a:rPr>
              <a:t>with</a:t>
            </a:r>
            <a:r>
              <a:rPr sz="2900" spc="-1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150" dirty="0">
                <a:solidFill>
                  <a:srgbClr val="2E2E2E"/>
                </a:solidFill>
                <a:latin typeface="Tahoma"/>
                <a:cs typeface="Tahoma"/>
              </a:rPr>
              <a:t>pay-as</a:t>
            </a:r>
            <a:r>
              <a:rPr sz="2900" spc="5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185" dirty="0">
                <a:solidFill>
                  <a:srgbClr val="2E2E2E"/>
                </a:solidFill>
                <a:latin typeface="Tahoma"/>
                <a:cs typeface="Tahoma"/>
              </a:rPr>
              <a:t>you-go</a:t>
            </a:r>
            <a:r>
              <a:rPr sz="2900" spc="-1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900" spc="235" dirty="0">
                <a:solidFill>
                  <a:srgbClr val="2E2E2E"/>
                </a:solidFill>
                <a:latin typeface="Tahoma"/>
                <a:cs typeface="Tahoma"/>
              </a:rPr>
              <a:t>pricing</a:t>
            </a:r>
            <a:endParaRPr sz="29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17478" y="0"/>
            <a:ext cx="7670498" cy="25318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557" y="2204829"/>
            <a:ext cx="7980370" cy="80821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1452105"/>
            <a:ext cx="14202410" cy="8693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500" spc="55" dirty="0"/>
              <a:t>INFRASTRUCTURE</a:t>
            </a:r>
            <a:r>
              <a:rPr sz="5500" spc="-350" dirty="0"/>
              <a:t> </a:t>
            </a:r>
            <a:r>
              <a:rPr sz="5500" spc="285" dirty="0"/>
              <a:t>AS</a:t>
            </a:r>
            <a:r>
              <a:rPr sz="5500" spc="-345" dirty="0"/>
              <a:t> </a:t>
            </a:r>
            <a:r>
              <a:rPr sz="5500" spc="495" dirty="0"/>
              <a:t>A</a:t>
            </a:r>
            <a:r>
              <a:rPr sz="5500" spc="-345" dirty="0"/>
              <a:t> </a:t>
            </a:r>
            <a:r>
              <a:rPr sz="5500" spc="50" dirty="0"/>
              <a:t>SERVICE</a:t>
            </a:r>
            <a:r>
              <a:rPr sz="5500" spc="-350" dirty="0"/>
              <a:t> </a:t>
            </a:r>
            <a:r>
              <a:rPr sz="5500" spc="-155" dirty="0"/>
              <a:t>(IAAS)</a:t>
            </a:r>
            <a:endParaRPr sz="5500"/>
          </a:p>
        </p:txBody>
      </p:sp>
      <p:sp>
        <p:nvSpPr>
          <p:cNvPr id="4" name="object 4"/>
          <p:cNvSpPr txBox="1"/>
          <p:nvPr/>
        </p:nvSpPr>
        <p:spPr>
          <a:xfrm>
            <a:off x="1016000" y="3418161"/>
            <a:ext cx="9029065" cy="3559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500"/>
              </a:lnSpc>
              <a:spcBef>
                <a:spcPts val="100"/>
              </a:spcBef>
            </a:pP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This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type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of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cloud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computing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provides virtualized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computing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resources,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such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as </a:t>
            </a:r>
            <a:r>
              <a:rPr sz="2500" spc="50" dirty="0">
                <a:solidFill>
                  <a:srgbClr val="2E2E2E"/>
                </a:solidFill>
                <a:latin typeface="Tahoma"/>
                <a:cs typeface="Tahoma"/>
              </a:rPr>
              <a:t>servers, </a:t>
            </a:r>
            <a:r>
              <a:rPr sz="2500" spc="95" dirty="0">
                <a:solidFill>
                  <a:srgbClr val="2E2E2E"/>
                </a:solidFill>
                <a:latin typeface="Tahoma"/>
                <a:cs typeface="Tahoma"/>
              </a:rPr>
              <a:t>storage,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 </a:t>
            </a:r>
            <a:r>
              <a:rPr sz="2500" spc="2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networking, </a:t>
            </a:r>
            <a:r>
              <a:rPr sz="2500" spc="120" dirty="0">
                <a:solidFill>
                  <a:srgbClr val="2E2E2E"/>
                </a:solidFill>
                <a:latin typeface="Tahoma"/>
                <a:cs typeface="Tahoma"/>
              </a:rPr>
              <a:t>over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internet. </a:t>
            </a:r>
            <a:r>
              <a:rPr sz="2500" spc="70" dirty="0">
                <a:solidFill>
                  <a:srgbClr val="2E2E2E"/>
                </a:solidFill>
                <a:latin typeface="Tahoma"/>
                <a:cs typeface="Tahoma"/>
              </a:rPr>
              <a:t>IaaS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allows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users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scale </a:t>
            </a:r>
            <a:r>
              <a:rPr sz="2500" spc="-7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75" dirty="0">
                <a:solidFill>
                  <a:srgbClr val="2E2E2E"/>
                </a:solidFill>
                <a:latin typeface="Tahoma"/>
                <a:cs typeface="Tahoma"/>
              </a:rPr>
              <a:t>up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or </a:t>
            </a:r>
            <a:r>
              <a:rPr sz="2500" spc="285" dirty="0">
                <a:solidFill>
                  <a:srgbClr val="2E2E2E"/>
                </a:solidFill>
                <a:latin typeface="Tahoma"/>
                <a:cs typeface="Tahoma"/>
              </a:rPr>
              <a:t>down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their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computing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resources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based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on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their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needs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pay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only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what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they </a:t>
            </a:r>
            <a:r>
              <a:rPr sz="2500" spc="55" dirty="0">
                <a:solidFill>
                  <a:srgbClr val="2E2E2E"/>
                </a:solidFill>
                <a:latin typeface="Tahoma"/>
                <a:cs typeface="Tahoma"/>
              </a:rPr>
              <a:t>use.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Popular </a:t>
            </a:r>
            <a:r>
              <a:rPr sz="2500" spc="70" dirty="0">
                <a:solidFill>
                  <a:srgbClr val="2E2E2E"/>
                </a:solidFill>
                <a:latin typeface="Tahoma"/>
                <a:cs typeface="Tahoma"/>
              </a:rPr>
              <a:t>IaaS </a:t>
            </a:r>
            <a:r>
              <a:rPr sz="2500" spc="7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providers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include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5" dirty="0">
                <a:solidFill>
                  <a:srgbClr val="2E2E2E"/>
                </a:solidFill>
                <a:latin typeface="Tahoma"/>
                <a:cs typeface="Tahoma"/>
              </a:rPr>
              <a:t>Web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Services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55" dirty="0">
                <a:solidFill>
                  <a:srgbClr val="2E2E2E"/>
                </a:solidFill>
                <a:latin typeface="Tahoma"/>
                <a:cs typeface="Tahoma"/>
              </a:rPr>
              <a:t>(AWS),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Microsoft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Azure,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Google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Cloud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Platform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40" dirty="0">
                <a:solidFill>
                  <a:srgbClr val="2E2E2E"/>
                </a:solidFill>
                <a:latin typeface="Tahoma"/>
                <a:cs typeface="Tahoma"/>
              </a:rPr>
              <a:t>(GCP).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557" y="2394010"/>
            <a:ext cx="7980370" cy="789270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1452105"/>
            <a:ext cx="12440920" cy="91249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5800" spc="135" dirty="0"/>
              <a:t>PLATFORM</a:t>
            </a:r>
            <a:r>
              <a:rPr sz="5800" spc="-375" dirty="0"/>
              <a:t> </a:t>
            </a:r>
            <a:r>
              <a:rPr sz="5800" spc="290" dirty="0"/>
              <a:t>AS</a:t>
            </a:r>
            <a:r>
              <a:rPr sz="5800" spc="-370" dirty="0"/>
              <a:t> </a:t>
            </a:r>
            <a:r>
              <a:rPr sz="5800" spc="509" dirty="0"/>
              <a:t>A</a:t>
            </a:r>
            <a:r>
              <a:rPr sz="5800" spc="-370" dirty="0"/>
              <a:t> </a:t>
            </a:r>
            <a:r>
              <a:rPr sz="5800" spc="45" dirty="0"/>
              <a:t>SERVICE</a:t>
            </a:r>
            <a:r>
              <a:rPr sz="5800" spc="-370" dirty="0"/>
              <a:t> </a:t>
            </a:r>
            <a:r>
              <a:rPr sz="5800" spc="10" dirty="0"/>
              <a:t>(PAAS)</a:t>
            </a:r>
            <a:endParaRPr sz="5800"/>
          </a:p>
        </p:txBody>
      </p:sp>
      <p:sp>
        <p:nvSpPr>
          <p:cNvPr id="4" name="object 4"/>
          <p:cNvSpPr txBox="1"/>
          <p:nvPr/>
        </p:nvSpPr>
        <p:spPr>
          <a:xfrm>
            <a:off x="1016000" y="3418161"/>
            <a:ext cx="9880600" cy="3559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500"/>
              </a:lnSpc>
              <a:spcBef>
                <a:spcPts val="100"/>
              </a:spcBef>
            </a:pP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This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type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of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cloud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computing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provides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a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platform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developing,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deploying,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 </a:t>
            </a:r>
            <a:r>
              <a:rPr sz="2500" spc="235" dirty="0">
                <a:solidFill>
                  <a:srgbClr val="2E2E2E"/>
                </a:solidFill>
                <a:latin typeface="Tahoma"/>
                <a:cs typeface="Tahoma"/>
              </a:rPr>
              <a:t>managing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applications </a:t>
            </a:r>
            <a:r>
              <a:rPr sz="2500" spc="225" dirty="0">
                <a:solidFill>
                  <a:srgbClr val="2E2E2E"/>
                </a:solidFill>
                <a:latin typeface="Tahoma"/>
                <a:cs typeface="Tahoma"/>
              </a:rPr>
              <a:t>without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having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worry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about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underlying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infrastructure.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PaaS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providers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typically </a:t>
            </a:r>
            <a:r>
              <a:rPr sz="2500" spc="105" dirty="0">
                <a:solidFill>
                  <a:srgbClr val="2E2E2E"/>
                </a:solidFill>
                <a:latin typeface="Tahoma"/>
                <a:cs typeface="Tahoma"/>
              </a:rPr>
              <a:t>offer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a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set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of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tools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services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 </a:t>
            </a:r>
            <a:r>
              <a:rPr sz="2500" spc="210" dirty="0">
                <a:solidFill>
                  <a:srgbClr val="2E2E2E"/>
                </a:solidFill>
                <a:latin typeface="Tahoma"/>
                <a:cs typeface="Tahoma"/>
              </a:rPr>
              <a:t>allow </a:t>
            </a:r>
            <a:r>
              <a:rPr sz="2500" spc="-7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developers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focus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on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writing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code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rather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than </a:t>
            </a:r>
            <a:r>
              <a:rPr sz="2500" spc="235" dirty="0">
                <a:solidFill>
                  <a:srgbClr val="2E2E2E"/>
                </a:solidFill>
                <a:latin typeface="Tahoma"/>
                <a:cs typeface="Tahoma"/>
              </a:rPr>
              <a:t>managing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0" dirty="0">
                <a:solidFill>
                  <a:srgbClr val="2E2E2E"/>
                </a:solidFill>
                <a:latin typeface="Tahoma"/>
                <a:cs typeface="Tahoma"/>
              </a:rPr>
              <a:t>servers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databases.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Popular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PaaS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providers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include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Heroku,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Google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320" dirty="0">
                <a:solidFill>
                  <a:srgbClr val="2E2E2E"/>
                </a:solidFill>
                <a:latin typeface="Tahoma"/>
                <a:cs typeface="Tahoma"/>
              </a:rPr>
              <a:t>App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Engine,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Microsoft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Azure.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746682" y="3564216"/>
            <a:ext cx="7541259" cy="6722745"/>
            <a:chOff x="10746682" y="3564216"/>
            <a:chExt cx="7541259" cy="672274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746682" y="4314027"/>
              <a:ext cx="7541261" cy="597283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967108" y="3564216"/>
              <a:ext cx="6810374" cy="526732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86865" y="1581240"/>
            <a:ext cx="12989560" cy="95313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6050" spc="220" dirty="0"/>
              <a:t>SOFTWARE</a:t>
            </a:r>
            <a:r>
              <a:rPr sz="6050" spc="-375" dirty="0"/>
              <a:t> </a:t>
            </a:r>
            <a:r>
              <a:rPr sz="6050" spc="310" dirty="0"/>
              <a:t>AS</a:t>
            </a:r>
            <a:r>
              <a:rPr sz="6050" spc="-370" dirty="0"/>
              <a:t> </a:t>
            </a:r>
            <a:r>
              <a:rPr sz="6050" spc="540" dirty="0"/>
              <a:t>A</a:t>
            </a:r>
            <a:r>
              <a:rPr sz="6050" spc="-370" dirty="0"/>
              <a:t> </a:t>
            </a:r>
            <a:r>
              <a:rPr sz="6050" spc="30" dirty="0"/>
              <a:t>SERVICE(SAAS)</a:t>
            </a:r>
            <a:endParaRPr sz="6050"/>
          </a:p>
        </p:txBody>
      </p:sp>
      <p:sp>
        <p:nvSpPr>
          <p:cNvPr id="6" name="object 6"/>
          <p:cNvSpPr txBox="1"/>
          <p:nvPr/>
        </p:nvSpPr>
        <p:spPr>
          <a:xfrm>
            <a:off x="1016000" y="3656842"/>
            <a:ext cx="9431020" cy="3559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500"/>
              </a:lnSpc>
              <a:spcBef>
                <a:spcPts val="100"/>
              </a:spcBef>
            </a:pP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This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type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of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cloud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computing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provides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applications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are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accessed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0" dirty="0">
                <a:solidFill>
                  <a:srgbClr val="2E2E2E"/>
                </a:solidFill>
                <a:latin typeface="Tahoma"/>
                <a:cs typeface="Tahoma"/>
              </a:rPr>
              <a:t>over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internet,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rather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than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installed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on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a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local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35" dirty="0">
                <a:solidFill>
                  <a:srgbClr val="2E2E2E"/>
                </a:solidFill>
                <a:latin typeface="Tahoma"/>
                <a:cs typeface="Tahoma"/>
              </a:rPr>
              <a:t>computer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or </a:t>
            </a:r>
            <a:r>
              <a:rPr sz="2500" spc="50" dirty="0">
                <a:solidFill>
                  <a:srgbClr val="2E2E2E"/>
                </a:solidFill>
                <a:latin typeface="Tahoma"/>
                <a:cs typeface="Tahoma"/>
              </a:rPr>
              <a:t>server.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SaaS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providers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typically </a:t>
            </a:r>
            <a:r>
              <a:rPr sz="2500" spc="105" dirty="0">
                <a:solidFill>
                  <a:srgbClr val="2E2E2E"/>
                </a:solidFill>
                <a:latin typeface="Tahoma"/>
                <a:cs typeface="Tahoma"/>
              </a:rPr>
              <a:t>offer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a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subscription-based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pricing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5" dirty="0">
                <a:solidFill>
                  <a:srgbClr val="2E2E2E"/>
                </a:solidFill>
                <a:latin typeface="Tahoma"/>
                <a:cs typeface="Tahoma"/>
              </a:rPr>
              <a:t>model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handle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all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aspects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of </a:t>
            </a:r>
            <a:r>
              <a:rPr sz="2500" spc="-7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application,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including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maintenance,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security,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 </a:t>
            </a:r>
            <a:r>
              <a:rPr sz="2500" spc="2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upgrades.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Popular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SaaS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applications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include </a:t>
            </a:r>
            <a:r>
              <a:rPr sz="2500" spc="105" dirty="0">
                <a:solidFill>
                  <a:srgbClr val="2E2E2E"/>
                </a:solidFill>
                <a:latin typeface="Tahoma"/>
                <a:cs typeface="Tahoma"/>
              </a:rPr>
              <a:t>Salesforce,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Dropbox,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Google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Works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3137" y="0"/>
            <a:ext cx="8657521" cy="10284535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770811" y="0"/>
            <a:ext cx="3517182" cy="7945463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16000" y="1193414"/>
            <a:ext cx="287718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spc="765" dirty="0"/>
              <a:t>A</a:t>
            </a:r>
            <a:r>
              <a:rPr sz="9000" spc="475" dirty="0"/>
              <a:t>W</a:t>
            </a:r>
            <a:r>
              <a:rPr sz="9000" spc="95" dirty="0"/>
              <a:t>S</a:t>
            </a:r>
            <a:endParaRPr sz="9000"/>
          </a:p>
        </p:txBody>
      </p:sp>
      <p:sp>
        <p:nvSpPr>
          <p:cNvPr id="5" name="object 5"/>
          <p:cNvSpPr txBox="1"/>
          <p:nvPr/>
        </p:nvSpPr>
        <p:spPr>
          <a:xfrm>
            <a:off x="2178210" y="3837073"/>
            <a:ext cx="10266045" cy="2549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33985">
              <a:lnSpc>
                <a:spcPct val="132500"/>
              </a:lnSpc>
              <a:spcBef>
                <a:spcPts val="100"/>
              </a:spcBef>
            </a:pP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5" dirty="0">
                <a:solidFill>
                  <a:srgbClr val="2E2E2E"/>
                </a:solidFill>
                <a:latin typeface="Tahoma"/>
                <a:cs typeface="Tahoma"/>
              </a:rPr>
              <a:t>Web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Services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(AWS)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platform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provides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more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than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70" dirty="0">
                <a:solidFill>
                  <a:srgbClr val="2E2E2E"/>
                </a:solidFill>
                <a:latin typeface="Tahoma"/>
                <a:cs typeface="Tahoma"/>
              </a:rPr>
              <a:t>200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fully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featured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services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0" dirty="0">
                <a:solidFill>
                  <a:srgbClr val="2E2E2E"/>
                </a:solidFill>
                <a:latin typeface="Tahoma"/>
                <a:cs typeface="Tahoma"/>
              </a:rPr>
              <a:t>from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data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centers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located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all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0" dirty="0">
                <a:solidFill>
                  <a:srgbClr val="2E2E2E"/>
                </a:solidFill>
                <a:latin typeface="Tahoma"/>
                <a:cs typeface="Tahoma"/>
              </a:rPr>
              <a:t>over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world,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5" dirty="0">
                <a:solidFill>
                  <a:srgbClr val="2E2E2E"/>
                </a:solidFill>
                <a:latin typeface="Tahoma"/>
                <a:cs typeface="Tahoma"/>
              </a:rPr>
              <a:t>is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world’s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most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comprehensive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cloud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platform.</a:t>
            </a:r>
            <a:endParaRPr sz="2500">
              <a:latin typeface="Tahoma"/>
              <a:cs typeface="Tahoma"/>
            </a:endParaRPr>
          </a:p>
          <a:p>
            <a:pPr marL="12700" marR="5080">
              <a:lnSpc>
                <a:spcPct val="132500"/>
              </a:lnSpc>
            </a:pP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5" dirty="0">
                <a:solidFill>
                  <a:srgbClr val="2E2E2E"/>
                </a:solidFill>
                <a:latin typeface="Tahoma"/>
                <a:cs typeface="Tahoma"/>
              </a:rPr>
              <a:t>Web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Service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5" dirty="0">
                <a:solidFill>
                  <a:srgbClr val="2E2E2E"/>
                </a:solidFill>
                <a:latin typeface="Tahoma"/>
                <a:cs typeface="Tahoma"/>
              </a:rPr>
              <a:t>is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an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online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platform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provides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scalable </a:t>
            </a:r>
            <a:r>
              <a:rPr sz="2500" spc="-7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cost-effective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cloud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computing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solutions.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3137" y="0"/>
            <a:ext cx="8399161" cy="10287605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8903" y="0"/>
            <a:ext cx="5519061" cy="987802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64029" y="354040"/>
            <a:ext cx="9489440" cy="9912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6300" spc="170" dirty="0"/>
              <a:t>COMPONENTS</a:t>
            </a:r>
            <a:r>
              <a:rPr sz="6300" spc="-405" dirty="0"/>
              <a:t> </a:t>
            </a:r>
            <a:r>
              <a:rPr sz="6300" spc="204" dirty="0"/>
              <a:t>OF</a:t>
            </a:r>
            <a:r>
              <a:rPr sz="6300" spc="-405" dirty="0"/>
              <a:t> </a:t>
            </a:r>
            <a:r>
              <a:rPr sz="6300" spc="340" dirty="0"/>
              <a:t>AWS</a:t>
            </a:r>
            <a:endParaRPr sz="6300"/>
          </a:p>
        </p:txBody>
      </p:sp>
      <p:sp>
        <p:nvSpPr>
          <p:cNvPr id="5" name="object 5"/>
          <p:cNvSpPr txBox="1"/>
          <p:nvPr/>
        </p:nvSpPr>
        <p:spPr>
          <a:xfrm>
            <a:off x="865343" y="1595200"/>
            <a:ext cx="15419069" cy="7597775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75"/>
              </a:spcBef>
            </a:pP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70" dirty="0">
                <a:solidFill>
                  <a:srgbClr val="2E2E2E"/>
                </a:solidFill>
                <a:latin typeface="Tahoma"/>
                <a:cs typeface="Tahoma"/>
              </a:rPr>
              <a:t>S3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(Simple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Storage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55" dirty="0">
                <a:solidFill>
                  <a:srgbClr val="2E2E2E"/>
                </a:solidFill>
                <a:latin typeface="Tahoma"/>
                <a:cs typeface="Tahoma"/>
              </a:rPr>
              <a:t>Service):</a:t>
            </a:r>
            <a:endParaRPr sz="2500">
              <a:latin typeface="Tahoma"/>
              <a:cs typeface="Tahoma"/>
            </a:endParaRPr>
          </a:p>
          <a:p>
            <a:pPr marL="12700" marR="161290">
              <a:lnSpc>
                <a:spcPct val="132500"/>
              </a:lnSpc>
            </a:pP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Object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storage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service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storing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retrieving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any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amount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of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data.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dirty="0">
                <a:solidFill>
                  <a:srgbClr val="2E2E2E"/>
                </a:solidFill>
                <a:latin typeface="Tahoma"/>
                <a:cs typeface="Tahoma"/>
              </a:rPr>
              <a:t>It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5" dirty="0">
                <a:solidFill>
                  <a:srgbClr val="2E2E2E"/>
                </a:solidFill>
                <a:latin typeface="Tahoma"/>
                <a:cs typeface="Tahoma"/>
              </a:rPr>
              <a:t>is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highly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scalable,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durable,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70" dirty="0">
                <a:solidFill>
                  <a:srgbClr val="2E2E2E"/>
                </a:solidFill>
                <a:latin typeface="Tahoma"/>
                <a:cs typeface="Tahoma"/>
              </a:rPr>
              <a:t>commonly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used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static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website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hosting,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backup,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data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archiving.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5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EC2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(Elastic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0" dirty="0">
                <a:solidFill>
                  <a:srgbClr val="2E2E2E"/>
                </a:solidFill>
                <a:latin typeface="Tahoma"/>
                <a:cs typeface="Tahoma"/>
              </a:rPr>
              <a:t>compute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cloud):</a:t>
            </a:r>
            <a:endParaRPr sz="2500">
              <a:latin typeface="Tahoma"/>
              <a:cs typeface="Tahoma"/>
            </a:endParaRPr>
          </a:p>
          <a:p>
            <a:pPr marL="12700" marR="5080">
              <a:lnSpc>
                <a:spcPct val="132500"/>
              </a:lnSpc>
            </a:pP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Virtual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0" dirty="0">
                <a:solidFill>
                  <a:srgbClr val="2E2E2E"/>
                </a:solidFill>
                <a:latin typeface="Tahoma"/>
                <a:cs typeface="Tahoma"/>
              </a:rPr>
              <a:t>servers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in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cloud,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allowing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users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run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applications.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0" dirty="0">
                <a:solidFill>
                  <a:srgbClr val="2E2E2E"/>
                </a:solidFill>
                <a:latin typeface="Tahoma"/>
                <a:cs typeface="Tahoma"/>
              </a:rPr>
              <a:t>Users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can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choose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different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instance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types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based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on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their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computing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needs.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8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Lambda:</a:t>
            </a:r>
            <a:endParaRPr sz="2500">
              <a:latin typeface="Tahoma"/>
              <a:cs typeface="Tahoma"/>
            </a:endParaRPr>
          </a:p>
          <a:p>
            <a:pPr marL="12700" marR="597535">
              <a:lnSpc>
                <a:spcPct val="132500"/>
              </a:lnSpc>
            </a:pP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Serverless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0" dirty="0">
                <a:solidFill>
                  <a:srgbClr val="2E2E2E"/>
                </a:solidFill>
                <a:latin typeface="Tahoma"/>
                <a:cs typeface="Tahoma"/>
              </a:rPr>
              <a:t>compute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service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lets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run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code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5" dirty="0">
                <a:solidFill>
                  <a:srgbClr val="2E2E2E"/>
                </a:solidFill>
                <a:latin typeface="Tahoma"/>
                <a:cs typeface="Tahoma"/>
              </a:rPr>
              <a:t>without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provisioning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or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35" dirty="0">
                <a:solidFill>
                  <a:srgbClr val="2E2E2E"/>
                </a:solidFill>
                <a:latin typeface="Tahoma"/>
                <a:cs typeface="Tahoma"/>
              </a:rPr>
              <a:t>managing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50" dirty="0">
                <a:solidFill>
                  <a:srgbClr val="2E2E2E"/>
                </a:solidFill>
                <a:latin typeface="Tahoma"/>
                <a:cs typeface="Tahoma"/>
              </a:rPr>
              <a:t>servers.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dirty="0">
                <a:solidFill>
                  <a:srgbClr val="2E2E2E"/>
                </a:solidFill>
                <a:latin typeface="Tahoma"/>
                <a:cs typeface="Tahoma"/>
              </a:rPr>
              <a:t>It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automatically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scales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based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on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5" dirty="0">
                <a:solidFill>
                  <a:srgbClr val="2E2E2E"/>
                </a:solidFill>
                <a:latin typeface="Tahoma"/>
                <a:cs typeface="Tahoma"/>
              </a:rPr>
              <a:t>incoming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request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volume.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7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DynamoDB:</a:t>
            </a:r>
            <a:endParaRPr sz="2500">
              <a:latin typeface="Tahoma"/>
              <a:cs typeface="Tahoma"/>
            </a:endParaRPr>
          </a:p>
          <a:p>
            <a:pPr marL="12700" marR="180340">
              <a:lnSpc>
                <a:spcPct val="132500"/>
              </a:lnSpc>
            </a:pP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Managed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NoSQL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database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service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provides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fast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predictable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performance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with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seamless </a:t>
            </a:r>
            <a:r>
              <a:rPr sz="2500" spc="-7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scalability.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dirty="0">
                <a:solidFill>
                  <a:srgbClr val="2E2E2E"/>
                </a:solidFill>
                <a:latin typeface="Tahoma"/>
                <a:cs typeface="Tahoma"/>
              </a:rPr>
              <a:t>It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5" dirty="0">
                <a:solidFill>
                  <a:srgbClr val="2E2E2E"/>
                </a:solidFill>
                <a:latin typeface="Tahoma"/>
                <a:cs typeface="Tahoma"/>
              </a:rPr>
              <a:t>is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suitable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applications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requiring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low-latency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access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small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5" dirty="0">
                <a:solidFill>
                  <a:srgbClr val="2E2E2E"/>
                </a:solidFill>
                <a:latin typeface="Tahoma"/>
                <a:cs typeface="Tahoma"/>
              </a:rPr>
              <a:t>amounts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of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data.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696240" cy="102870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627650" y="5810900"/>
            <a:ext cx="5660349" cy="44760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00286" y="461653"/>
            <a:ext cx="10229215" cy="7854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950" spc="20" dirty="0"/>
              <a:t>ELASTIC</a:t>
            </a:r>
            <a:r>
              <a:rPr sz="4950" spc="-330" dirty="0"/>
              <a:t> </a:t>
            </a:r>
            <a:r>
              <a:rPr sz="4950" spc="150" dirty="0"/>
              <a:t>COMPUTE</a:t>
            </a:r>
            <a:r>
              <a:rPr sz="4950" spc="-325" dirty="0"/>
              <a:t> </a:t>
            </a:r>
            <a:r>
              <a:rPr sz="4950" spc="-20" dirty="0"/>
              <a:t>CLOUD(EC2)</a:t>
            </a:r>
            <a:endParaRPr sz="4950"/>
          </a:p>
        </p:txBody>
      </p:sp>
      <p:sp>
        <p:nvSpPr>
          <p:cNvPr id="5" name="object 5"/>
          <p:cNvSpPr txBox="1"/>
          <p:nvPr/>
        </p:nvSpPr>
        <p:spPr>
          <a:xfrm>
            <a:off x="1188179" y="3041643"/>
            <a:ext cx="15010130" cy="3559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500"/>
              </a:lnSpc>
              <a:spcBef>
                <a:spcPts val="100"/>
              </a:spcBef>
            </a:pP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Elastic </a:t>
            </a:r>
            <a:r>
              <a:rPr sz="2500" spc="254" dirty="0">
                <a:solidFill>
                  <a:srgbClr val="2E2E2E"/>
                </a:solidFill>
                <a:latin typeface="Tahoma"/>
                <a:cs typeface="Tahoma"/>
              </a:rPr>
              <a:t>Compute </a:t>
            </a:r>
            <a:r>
              <a:rPr sz="2500" spc="229" dirty="0">
                <a:solidFill>
                  <a:srgbClr val="2E2E2E"/>
                </a:solidFill>
                <a:latin typeface="Tahoma"/>
                <a:cs typeface="Tahoma"/>
              </a:rPr>
              <a:t>Cloud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(Amazon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EC2)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provides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on-demand,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scalable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computing </a:t>
            </a:r>
            <a:r>
              <a:rPr sz="2500" spc="254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capacity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in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5" dirty="0">
                <a:solidFill>
                  <a:srgbClr val="2E2E2E"/>
                </a:solidFill>
                <a:latin typeface="Tahoma"/>
                <a:cs typeface="Tahoma"/>
              </a:rPr>
              <a:t>Web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Services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(AWS)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Cloud.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Using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EC2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reduces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hardware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costs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so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can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develop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deploy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applications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60" dirty="0">
                <a:solidFill>
                  <a:srgbClr val="2E2E2E"/>
                </a:solidFill>
                <a:latin typeface="Tahoma"/>
                <a:cs typeface="Tahoma"/>
              </a:rPr>
              <a:t>faster.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can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use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EC2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launch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as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5" dirty="0">
                <a:solidFill>
                  <a:srgbClr val="2E2E2E"/>
                </a:solidFill>
                <a:latin typeface="Tahoma"/>
                <a:cs typeface="Tahoma"/>
              </a:rPr>
              <a:t>many </a:t>
            </a:r>
            <a:r>
              <a:rPr sz="2500" spc="-7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or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as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few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virtual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0" dirty="0">
                <a:solidFill>
                  <a:srgbClr val="2E2E2E"/>
                </a:solidFill>
                <a:latin typeface="Tahoma"/>
                <a:cs typeface="Tahoma"/>
              </a:rPr>
              <a:t>servers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as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need,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configure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security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networking,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35" dirty="0">
                <a:solidFill>
                  <a:srgbClr val="2E2E2E"/>
                </a:solidFill>
                <a:latin typeface="Tahoma"/>
                <a:cs typeface="Tahoma"/>
              </a:rPr>
              <a:t>manage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storage.</a:t>
            </a:r>
            <a:endParaRPr sz="2500">
              <a:latin typeface="Tahoma"/>
              <a:cs typeface="Tahoma"/>
            </a:endParaRPr>
          </a:p>
          <a:p>
            <a:pPr marL="12700" marR="490855">
              <a:lnSpc>
                <a:spcPct val="132500"/>
              </a:lnSpc>
            </a:pP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can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0" dirty="0">
                <a:solidFill>
                  <a:srgbClr val="2E2E2E"/>
                </a:solidFill>
                <a:latin typeface="Tahoma"/>
                <a:cs typeface="Tahoma"/>
              </a:rPr>
              <a:t>add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capacity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(scale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up)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to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handle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compute-heavy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70" dirty="0">
                <a:solidFill>
                  <a:srgbClr val="2E2E2E"/>
                </a:solidFill>
                <a:latin typeface="Tahoma"/>
                <a:cs typeface="Tahoma"/>
              </a:rPr>
              <a:t>tasks,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such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as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35" dirty="0">
                <a:solidFill>
                  <a:srgbClr val="2E2E2E"/>
                </a:solidFill>
                <a:latin typeface="Tahoma"/>
                <a:cs typeface="Tahoma"/>
              </a:rPr>
              <a:t>monthly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or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yearly </a:t>
            </a:r>
            <a:r>
              <a:rPr sz="2500" spc="12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5" dirty="0">
                <a:solidFill>
                  <a:srgbClr val="2E2E2E"/>
                </a:solidFill>
                <a:latin typeface="Tahoma"/>
                <a:cs typeface="Tahoma"/>
              </a:rPr>
              <a:t>processes,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or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spikes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in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website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85" dirty="0">
                <a:solidFill>
                  <a:srgbClr val="2E2E2E"/>
                </a:solidFill>
                <a:latin typeface="Tahoma"/>
                <a:cs typeface="Tahoma"/>
              </a:rPr>
              <a:t>traffic.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When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usage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decreases,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2E2E2E"/>
                </a:solidFill>
                <a:latin typeface="Tahoma"/>
                <a:cs typeface="Tahoma"/>
              </a:rPr>
              <a:t>can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reduce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capacity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(scale </a:t>
            </a:r>
            <a:r>
              <a:rPr sz="2500" spc="-7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0" dirty="0">
                <a:solidFill>
                  <a:srgbClr val="2E2E2E"/>
                </a:solidFill>
                <a:latin typeface="Tahoma"/>
                <a:cs typeface="Tahoma"/>
              </a:rPr>
              <a:t>down)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again.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72371" y="4006865"/>
            <a:ext cx="6315530" cy="628011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86865" y="578516"/>
            <a:ext cx="6805295" cy="900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5750" spc="175" dirty="0"/>
              <a:t>FEATURES</a:t>
            </a:r>
            <a:r>
              <a:rPr sz="5750" spc="-400" dirty="0"/>
              <a:t> </a:t>
            </a:r>
            <a:r>
              <a:rPr sz="5750" spc="160" dirty="0"/>
              <a:t>OF</a:t>
            </a:r>
            <a:r>
              <a:rPr sz="5750" spc="-395" dirty="0"/>
              <a:t> </a:t>
            </a:r>
            <a:r>
              <a:rPr sz="5750" spc="80" dirty="0"/>
              <a:t>EC2</a:t>
            </a:r>
            <a:endParaRPr sz="5750"/>
          </a:p>
        </p:txBody>
      </p:sp>
      <p:sp>
        <p:nvSpPr>
          <p:cNvPr id="4" name="object 4"/>
          <p:cNvSpPr txBox="1"/>
          <p:nvPr/>
        </p:nvSpPr>
        <p:spPr>
          <a:xfrm>
            <a:off x="1295719" y="1600647"/>
            <a:ext cx="15556230" cy="7597775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75"/>
              </a:spcBef>
            </a:pPr>
            <a:r>
              <a:rPr sz="2500" spc="280" dirty="0">
                <a:solidFill>
                  <a:srgbClr val="2E2E2E"/>
                </a:solidFill>
                <a:latin typeface="Tahoma"/>
                <a:cs typeface="Tahoma"/>
              </a:rPr>
              <a:t>Amazon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25" dirty="0">
                <a:solidFill>
                  <a:srgbClr val="2E2E2E"/>
                </a:solidFill>
                <a:latin typeface="Tahoma"/>
                <a:cs typeface="Tahoma"/>
              </a:rPr>
              <a:t>Machine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Images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55" dirty="0">
                <a:solidFill>
                  <a:srgbClr val="2E2E2E"/>
                </a:solidFill>
                <a:latin typeface="Tahoma"/>
                <a:cs typeface="Tahoma"/>
              </a:rPr>
              <a:t>(AMIs)</a:t>
            </a:r>
            <a:endParaRPr sz="2500">
              <a:latin typeface="Tahoma"/>
              <a:cs typeface="Tahoma"/>
            </a:endParaRPr>
          </a:p>
          <a:p>
            <a:pPr marL="12700" marR="5080">
              <a:lnSpc>
                <a:spcPct val="132500"/>
              </a:lnSpc>
            </a:pP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Preconfigured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templates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instances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package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35" dirty="0">
                <a:solidFill>
                  <a:srgbClr val="2E2E2E"/>
                </a:solidFill>
                <a:latin typeface="Tahoma"/>
                <a:cs typeface="Tahoma"/>
              </a:rPr>
              <a:t>components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2E2E2E"/>
                </a:solidFill>
                <a:latin typeface="Tahoma"/>
                <a:cs typeface="Tahoma"/>
              </a:rPr>
              <a:t>need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5" dirty="0">
                <a:solidFill>
                  <a:srgbClr val="2E2E2E"/>
                </a:solidFill>
                <a:latin typeface="Tahoma"/>
                <a:cs typeface="Tahoma"/>
              </a:rPr>
              <a:t>server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(including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5" dirty="0">
                <a:solidFill>
                  <a:srgbClr val="2E2E2E"/>
                </a:solidFill>
                <a:latin typeface="Tahoma"/>
                <a:cs typeface="Tahoma"/>
              </a:rPr>
              <a:t>operating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2E2E2E"/>
                </a:solidFill>
                <a:latin typeface="Tahoma"/>
                <a:cs typeface="Tahoma"/>
              </a:rPr>
              <a:t>system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additional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0" dirty="0">
                <a:solidFill>
                  <a:srgbClr val="2E2E2E"/>
                </a:solidFill>
                <a:latin typeface="Tahoma"/>
                <a:cs typeface="Tahoma"/>
              </a:rPr>
              <a:t>software).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500" spc="-180" dirty="0">
                <a:solidFill>
                  <a:srgbClr val="2E2E2E"/>
                </a:solidFill>
                <a:latin typeface="Tahoma"/>
                <a:cs typeface="Tahoma"/>
              </a:rPr>
              <a:t>I</a:t>
            </a:r>
            <a:r>
              <a:rPr sz="2500" spc="254" dirty="0">
                <a:solidFill>
                  <a:srgbClr val="2E2E2E"/>
                </a:solidFill>
                <a:latin typeface="Tahoma"/>
                <a:cs typeface="Tahoma"/>
              </a:rPr>
              <a:t>n</a:t>
            </a:r>
            <a:r>
              <a:rPr sz="2500" spc="50" dirty="0">
                <a:solidFill>
                  <a:srgbClr val="2E2E2E"/>
                </a:solidFill>
                <a:latin typeface="Tahoma"/>
                <a:cs typeface="Tahoma"/>
              </a:rPr>
              <a:t>s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t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a</a:t>
            </a:r>
            <a:r>
              <a:rPr sz="2500" spc="254" dirty="0">
                <a:solidFill>
                  <a:srgbClr val="2E2E2E"/>
                </a:solidFill>
                <a:latin typeface="Tahoma"/>
                <a:cs typeface="Tahoma"/>
              </a:rPr>
              <a:t>n</a:t>
            </a:r>
            <a:r>
              <a:rPr sz="2500" spc="250" dirty="0">
                <a:solidFill>
                  <a:srgbClr val="2E2E2E"/>
                </a:solidFill>
                <a:latin typeface="Tahoma"/>
                <a:cs typeface="Tahoma"/>
              </a:rPr>
              <a:t>c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t</a:t>
            </a:r>
            <a:r>
              <a:rPr sz="2500" spc="75" dirty="0">
                <a:solidFill>
                  <a:srgbClr val="2E2E2E"/>
                </a:solidFill>
                <a:latin typeface="Tahoma"/>
                <a:cs typeface="Tahoma"/>
              </a:rPr>
              <a:t>y</a:t>
            </a:r>
            <a:r>
              <a:rPr sz="2500" spc="310" dirty="0">
                <a:solidFill>
                  <a:srgbClr val="2E2E2E"/>
                </a:solidFill>
                <a:latin typeface="Tahoma"/>
                <a:cs typeface="Tahoma"/>
              </a:rPr>
              <a:t>p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e</a:t>
            </a:r>
            <a:r>
              <a:rPr sz="2500" spc="50" dirty="0">
                <a:solidFill>
                  <a:srgbClr val="2E2E2E"/>
                </a:solidFill>
                <a:latin typeface="Tahoma"/>
                <a:cs typeface="Tahoma"/>
              </a:rPr>
              <a:t>s</a:t>
            </a:r>
            <a:r>
              <a:rPr sz="2500" spc="-355" dirty="0">
                <a:solidFill>
                  <a:srgbClr val="2E2E2E"/>
                </a:solidFill>
                <a:latin typeface="Tahoma"/>
                <a:cs typeface="Tahoma"/>
              </a:rPr>
              <a:t>:</a:t>
            </a:r>
            <a:endParaRPr sz="2500">
              <a:latin typeface="Tahoma"/>
              <a:cs typeface="Tahoma"/>
            </a:endParaRPr>
          </a:p>
          <a:p>
            <a:pPr marL="12700" marR="310515">
              <a:lnSpc>
                <a:spcPct val="132500"/>
              </a:lnSpc>
            </a:pP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Various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configurations</a:t>
            </a:r>
            <a:r>
              <a:rPr sz="2500" spc="-12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of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CPU,</a:t>
            </a:r>
            <a:r>
              <a:rPr sz="2500" spc="-12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memory,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5" dirty="0">
                <a:solidFill>
                  <a:srgbClr val="2E2E2E"/>
                </a:solidFill>
                <a:latin typeface="Tahoma"/>
                <a:cs typeface="Tahoma"/>
              </a:rPr>
              <a:t>storage,</a:t>
            </a:r>
            <a:r>
              <a:rPr sz="2500" spc="-12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2E2E2E"/>
                </a:solidFill>
                <a:latin typeface="Tahoma"/>
                <a:cs typeface="Tahoma"/>
              </a:rPr>
              <a:t>networking</a:t>
            </a:r>
            <a:r>
              <a:rPr sz="2500" spc="-12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capacity,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2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graphics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hardware</a:t>
            </a:r>
            <a:r>
              <a:rPr sz="2500" spc="-12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instances.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500" spc="180" dirty="0">
                <a:solidFill>
                  <a:srgbClr val="2E2E2E"/>
                </a:solidFill>
                <a:latin typeface="Tahoma"/>
                <a:cs typeface="Tahoma"/>
              </a:rPr>
              <a:t>Key</a:t>
            </a:r>
            <a:r>
              <a:rPr sz="2500" spc="-17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60" dirty="0">
                <a:solidFill>
                  <a:srgbClr val="2E2E2E"/>
                </a:solidFill>
                <a:latin typeface="Tahoma"/>
                <a:cs typeface="Tahoma"/>
              </a:rPr>
              <a:t>pairs:</a:t>
            </a:r>
            <a:endParaRPr sz="2500">
              <a:latin typeface="Tahoma"/>
              <a:cs typeface="Tahoma"/>
            </a:endParaRPr>
          </a:p>
          <a:p>
            <a:pPr marL="12700" marR="482600">
              <a:lnSpc>
                <a:spcPct val="132500"/>
              </a:lnSpc>
            </a:pP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Secure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login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information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instances.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75" dirty="0">
                <a:solidFill>
                  <a:srgbClr val="2E2E2E"/>
                </a:solidFill>
                <a:latin typeface="Tahoma"/>
                <a:cs typeface="Tahoma"/>
              </a:rPr>
              <a:t>AWS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4" dirty="0">
                <a:solidFill>
                  <a:srgbClr val="2E2E2E"/>
                </a:solidFill>
                <a:latin typeface="Tahoma"/>
                <a:cs typeface="Tahoma"/>
              </a:rPr>
              <a:t>stores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35" dirty="0">
                <a:solidFill>
                  <a:srgbClr val="2E2E2E"/>
                </a:solidFill>
                <a:latin typeface="Tahoma"/>
                <a:cs typeface="Tahoma"/>
              </a:rPr>
              <a:t>public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key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40" dirty="0">
                <a:solidFill>
                  <a:srgbClr val="2E2E2E"/>
                </a:solidFill>
                <a:latin typeface="Tahoma"/>
                <a:cs typeface="Tahoma"/>
              </a:rPr>
              <a:t>and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store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the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private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5" dirty="0">
                <a:solidFill>
                  <a:srgbClr val="2E2E2E"/>
                </a:solidFill>
                <a:latin typeface="Tahoma"/>
                <a:cs typeface="Tahoma"/>
              </a:rPr>
              <a:t>key</a:t>
            </a:r>
            <a:r>
              <a:rPr sz="2500" spc="-14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in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a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50" dirty="0">
                <a:solidFill>
                  <a:srgbClr val="2E2E2E"/>
                </a:solidFill>
                <a:latin typeface="Tahoma"/>
                <a:cs typeface="Tahoma"/>
              </a:rPr>
              <a:t>secure</a:t>
            </a:r>
            <a:r>
              <a:rPr sz="2500" spc="-14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place.</a:t>
            </a:r>
            <a:endParaRPr sz="25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500" spc="175" dirty="0">
                <a:solidFill>
                  <a:srgbClr val="2E2E2E"/>
                </a:solidFill>
                <a:latin typeface="Tahoma"/>
                <a:cs typeface="Tahoma"/>
              </a:rPr>
              <a:t>instance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0" dirty="0">
                <a:solidFill>
                  <a:srgbClr val="2E2E2E"/>
                </a:solidFill>
                <a:latin typeface="Tahoma"/>
                <a:cs typeface="Tahoma"/>
              </a:rPr>
              <a:t>store</a:t>
            </a:r>
            <a:r>
              <a:rPr sz="2500" spc="-15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25" dirty="0">
                <a:solidFill>
                  <a:srgbClr val="2E2E2E"/>
                </a:solidFill>
                <a:latin typeface="Tahoma"/>
                <a:cs typeface="Tahoma"/>
              </a:rPr>
              <a:t>volumes:</a:t>
            </a:r>
            <a:endParaRPr sz="2500">
              <a:latin typeface="Tahoma"/>
              <a:cs typeface="Tahoma"/>
            </a:endParaRPr>
          </a:p>
          <a:p>
            <a:pPr marL="12700" marR="466090">
              <a:lnSpc>
                <a:spcPct val="132500"/>
              </a:lnSpc>
            </a:pPr>
            <a:r>
              <a:rPr sz="2500" spc="160" dirty="0">
                <a:solidFill>
                  <a:srgbClr val="2E2E2E"/>
                </a:solidFill>
                <a:latin typeface="Tahoma"/>
                <a:cs typeface="Tahoma"/>
              </a:rPr>
              <a:t>Storage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volumes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10" dirty="0">
                <a:solidFill>
                  <a:srgbClr val="2E2E2E"/>
                </a:solidFill>
                <a:latin typeface="Tahoma"/>
                <a:cs typeface="Tahoma"/>
              </a:rPr>
              <a:t>for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temporary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data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2E2E2E"/>
                </a:solidFill>
                <a:latin typeface="Tahoma"/>
                <a:cs typeface="Tahoma"/>
              </a:rPr>
              <a:t>that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95" dirty="0">
                <a:solidFill>
                  <a:srgbClr val="2E2E2E"/>
                </a:solidFill>
                <a:latin typeface="Tahoma"/>
                <a:cs typeface="Tahoma"/>
              </a:rPr>
              <a:t>is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2E2E2E"/>
                </a:solidFill>
                <a:latin typeface="Tahoma"/>
                <a:cs typeface="Tahoma"/>
              </a:rPr>
              <a:t>deleted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260" dirty="0">
                <a:solidFill>
                  <a:srgbClr val="2E2E2E"/>
                </a:solidFill>
                <a:latin typeface="Tahoma"/>
                <a:cs typeface="Tahoma"/>
              </a:rPr>
              <a:t>when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70" dirty="0">
                <a:solidFill>
                  <a:srgbClr val="2E2E2E"/>
                </a:solidFill>
                <a:latin typeface="Tahoma"/>
                <a:cs typeface="Tahoma"/>
              </a:rPr>
              <a:t>you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00" dirty="0">
                <a:solidFill>
                  <a:srgbClr val="2E2E2E"/>
                </a:solidFill>
                <a:latin typeface="Tahoma"/>
                <a:cs typeface="Tahoma"/>
              </a:rPr>
              <a:t>stop,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hibernate,</a:t>
            </a:r>
            <a:r>
              <a:rPr sz="2500" spc="-13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0" dirty="0">
                <a:solidFill>
                  <a:srgbClr val="2E2E2E"/>
                </a:solidFill>
                <a:latin typeface="Tahoma"/>
                <a:cs typeface="Tahoma"/>
              </a:rPr>
              <a:t>or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2E2E2E"/>
                </a:solidFill>
                <a:latin typeface="Tahoma"/>
                <a:cs typeface="Tahoma"/>
              </a:rPr>
              <a:t>terminate</a:t>
            </a:r>
            <a:r>
              <a:rPr sz="2500" spc="-130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45" dirty="0">
                <a:solidFill>
                  <a:srgbClr val="2E2E2E"/>
                </a:solidFill>
                <a:latin typeface="Tahoma"/>
                <a:cs typeface="Tahoma"/>
              </a:rPr>
              <a:t>your </a:t>
            </a:r>
            <a:r>
              <a:rPr sz="2500" spc="-765" dirty="0">
                <a:solidFill>
                  <a:srgbClr val="2E2E2E"/>
                </a:solidFill>
                <a:latin typeface="Tahoma"/>
                <a:cs typeface="Tahoma"/>
              </a:rPr>
              <a:t> </a:t>
            </a:r>
            <a:r>
              <a:rPr sz="2500" spc="135" dirty="0">
                <a:solidFill>
                  <a:srgbClr val="2E2E2E"/>
                </a:solidFill>
                <a:latin typeface="Tahoma"/>
                <a:cs typeface="Tahoma"/>
              </a:rPr>
              <a:t>instance.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752</Words>
  <Application>Microsoft Office PowerPoint</Application>
  <PresentationFormat>Custom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Tahoma</vt:lpstr>
      <vt:lpstr>Office Theme</vt:lpstr>
      <vt:lpstr>CLOUD  COMPUTING</vt:lpstr>
      <vt:lpstr>PowerPoint Presentation</vt:lpstr>
      <vt:lpstr>INFRASTRUCTURE AS A SERVICE (IAAS)</vt:lpstr>
      <vt:lpstr>PLATFORM AS A SERVICE (PAAS)</vt:lpstr>
      <vt:lpstr>SOFTWARE AS A SERVICE(SAAS)</vt:lpstr>
      <vt:lpstr>AWS</vt:lpstr>
      <vt:lpstr>COMPONENTS OF AWS</vt:lpstr>
      <vt:lpstr>ELASTIC COMPUTE CLOUD(EC2)</vt:lpstr>
      <vt:lpstr>FEATURES OF EC2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 PPT PRESENTATION.....</dc:title>
  <dc:creator>Denny Ratna SriDevi Tirumala</dc:creator>
  <cp:keywords>DAF1XtW2uWM,BAFp1Z_559M</cp:keywords>
  <cp:lastModifiedBy>denny tirumala</cp:lastModifiedBy>
  <cp:revision>1</cp:revision>
  <dcterms:created xsi:type="dcterms:W3CDTF">2023-11-28T02:26:08Z</dcterms:created>
  <dcterms:modified xsi:type="dcterms:W3CDTF">2023-11-28T06:29:40Z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2023-11-27T00:00:00Z</vt:filetime>
  </property>
  <property fmtid="{D5CDD505-2E9C-101B-9397-08002B2CF9AE}" pid="3" name="Creator">
    <vt:lpwstr>Canva</vt:lpwstr>
  </property>
  <property fmtid="{D5CDD505-2E9C-101B-9397-08002B2CF9AE}" pid="4" name="LastSaved">
    <vt:filetime>2023-11-28T00:00:00Z</vt:filetime>
  </property>
</Properties>
</file>